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5" r:id="rId2"/>
    <p:sldMasterId id="2147483673" r:id="rId3"/>
  </p:sldMasterIdLst>
  <p:notesMasterIdLst>
    <p:notesMasterId r:id="rId20"/>
  </p:notesMasterIdLst>
  <p:handoutMasterIdLst>
    <p:handoutMasterId r:id="rId21"/>
  </p:handoutMasterIdLst>
  <p:sldIdLst>
    <p:sldId id="257" r:id="rId4"/>
    <p:sldId id="310" r:id="rId5"/>
    <p:sldId id="407" r:id="rId6"/>
    <p:sldId id="281" r:id="rId7"/>
    <p:sldId id="314" r:id="rId8"/>
    <p:sldId id="402" r:id="rId9"/>
    <p:sldId id="403" r:id="rId10"/>
    <p:sldId id="404" r:id="rId11"/>
    <p:sldId id="286" r:id="rId12"/>
    <p:sldId id="323" r:id="rId13"/>
    <p:sldId id="406" r:id="rId14"/>
    <p:sldId id="408" r:id="rId15"/>
    <p:sldId id="405" r:id="rId16"/>
    <p:sldId id="409" r:id="rId17"/>
    <p:sldId id="410" r:id="rId18"/>
    <p:sldId id="311" r:id="rId19"/>
  </p:sldIdLst>
  <p:sldSz cx="9144000" cy="6858000" type="screen4x3"/>
  <p:notesSz cx="6794500" cy="99314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0000"/>
    <a:srgbClr val="DA0000"/>
    <a:srgbClr val="D7003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0" autoAdjust="0"/>
    <p:restoredTop sz="94450" autoAdjust="0"/>
  </p:normalViewPr>
  <p:slideViewPr>
    <p:cSldViewPr>
      <p:cViewPr varScale="1">
        <p:scale>
          <a:sx n="98" d="100"/>
          <a:sy n="98" d="100"/>
        </p:scale>
        <p:origin x="54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7890" y="0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A37B1-2EAA-4A61-AB4E-6C5D31FE0015}" type="datetimeFigureOut">
              <a:rPr lang="sv-SE" smtClean="0"/>
              <a:t>2015-10-02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34274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7890" y="9434274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1AB52-06D7-4FE2-ADFF-6E112A80309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3563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7890" y="0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5E3F749-88A9-4552-93DA-69362E6B26AE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 dirty="0" smtClean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133" y="4717137"/>
            <a:ext cx="5436235" cy="446936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2687"/>
            <a:ext cx="2945024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7890" y="9432687"/>
            <a:ext cx="2945024" cy="497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D06EDB3-9398-4026-ADF9-E6878284375A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6698639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4789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61CEBA5-EBCA-40D8-8CA4-F4BB33FD2EEA}" type="slidenum">
              <a:rPr lang="sv-SE" altLang="sv-S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4538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2222315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4789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61CEBA5-EBCA-40D8-8CA4-F4BB33FD2EEA}" type="slidenum">
              <a:rPr lang="sv-SE" altLang="sv-S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4538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4272775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4789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E70018B-D5A2-4081-9D7A-948E568C35A4}" type="slidenum">
              <a:rPr lang="sv-SE" altLang="sv-S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4538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422274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4789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59CD641-0BE4-45F0-B7B9-0F494BAB403D}" type="slidenum">
              <a:rPr lang="sv-SE" altLang="sv-S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4538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2630663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4789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B14A6DC-1D17-4676-AF5D-5D5BA7F82FD8}" type="slidenum">
              <a:rPr lang="sv-SE" altLang="sv-S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4538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3517168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4789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B14A6DC-1D17-4676-AF5D-5D5BA7F82FD8}" type="slidenum">
              <a:rPr lang="sv-SE" altLang="sv-S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4538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3299479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47890" y="9432687"/>
            <a:ext cx="2945024" cy="4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E70018B-D5A2-4081-9D7A-948E568C35A4}" type="slidenum">
              <a:rPr lang="sv-SE" altLang="sv-S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sv-SE" altLang="sv-SE" dirty="0">
              <a:latin typeface="Arial" panose="020B0604020202020204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4400" y="744538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3970424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0069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1463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486453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235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6550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385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651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704548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dirty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57585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896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08662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08662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7480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F609C-06FC-4DBE-857A-FF6BA48B2F64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996DE-6BB5-4257-AB57-B2BF16560872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12028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F5E7F-C26D-40BB-B44C-8B743ADFDC6E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1D027-BE4C-41D6-AAF4-C6084CB9866F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803963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9332A-4486-4A02-9509-64D9E3A0095D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CC668-E8D1-41FD-B53D-B3468F76FAE2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4219800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6BDAB-6D70-4E7A-B8DD-909E20F09F5F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D9C87-E621-43CB-A63D-083C50A25205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329964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E9E12-DFC4-411F-A717-3F3EA33D92A4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160E9C-E4C8-4B40-8470-5C1EFC7EEB13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619744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0714D-2DB3-413B-AFF0-3BA5E10F64AA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8736F-F34A-4BD2-A411-D266ADD83D17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356956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D5418-A14C-42C8-8035-4F88E5BDA081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C8BBD-52B2-4402-81CC-4D44BF61A20B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979240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EE692-F450-4DF9-B030-6808F7EEC677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C27E85-7FC1-4CC1-8835-27A70E74F508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3810110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dirty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E430B-B9EF-4168-907C-C37CE57F6F63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8020BB-28C6-4402-BE7B-514AA5735254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003599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52839-D9CB-4889-8C88-0A05DF6F67A4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E9B9A4-CDBF-4EE7-92CD-9F622A476F27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451351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FE5AA-5B5D-4F85-92D8-E5FE661951A9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D4E86-6D45-4C0F-BCD9-A543FA6E0477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7056872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BD043-4A12-4F42-9154-BC62A6D34DB9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6A898-A506-446B-AE1A-5347F2A762A9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723308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987CF-52BA-40AB-A9FB-98EFC5802341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23F94-8600-482B-9832-F1D91F683D51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110145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30E86-C686-4981-B0E2-64F155510298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87978-80CC-4F71-B1B2-AB99A9A7293E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338976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B7648-9601-4799-AB95-9F34B3D00D28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34FFD-D19A-4145-9179-4118E4F3795A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1173644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01393-7E18-4A75-A75A-FB2CD4B65294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225BA5-D366-4E6F-8C1D-3D512EDEC2C7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9976157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35E11-D375-45BA-A096-7731108BBAF1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E3C2B-CB58-47CB-BA3C-77A389510A75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899946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A8337-0460-465A-BC7E-874C9DF9CF9B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C9B6F-12A9-467E-A898-A3ACA65C73D2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497867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9C9A2-7456-4755-BF1D-C03515972D27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08FA0-A48B-4A48-8828-94A56301F3EE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0758074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dirty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3D49C-F14D-4A9D-B1BC-74255009ECE5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A594EB-CA9F-4611-B2F4-01CDB93DE478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9620045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F2AAC-B5C6-4DA7-9FCB-8615C5C35116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0410E-31A8-41D7-821E-5AD36D493ADD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5511959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15211-AF01-44AA-85F9-F5C9929B6514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A069C8-7B4F-43FB-9259-1ABDDF3AE759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166120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573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 på bakgrundstexten</a:t>
            </a:r>
          </a:p>
          <a:p>
            <a:pPr lvl="1"/>
            <a:r>
              <a:rPr lang="sv-SE" altLang="sv-SE" smtClean="0"/>
              <a:t>Nivå två</a:t>
            </a:r>
          </a:p>
          <a:p>
            <a:pPr lvl="2"/>
            <a:r>
              <a:rPr lang="sv-SE" altLang="sv-SE" smtClean="0"/>
              <a:t>Nivå tre</a:t>
            </a:r>
          </a:p>
          <a:p>
            <a:pPr lvl="3"/>
            <a:r>
              <a:rPr lang="sv-SE" altLang="sv-SE" smtClean="0"/>
              <a:t>Nivå fyra</a:t>
            </a:r>
          </a:p>
        </p:txBody>
      </p:sp>
      <p:graphicFrame>
        <p:nvGraphicFramePr>
          <p:cNvPr id="1028" name="Object 9"/>
          <p:cNvGraphicFramePr>
            <a:graphicFrameLocks noChangeAspect="1"/>
          </p:cNvGraphicFramePr>
          <p:nvPr userDrawn="1"/>
        </p:nvGraphicFramePr>
        <p:xfrm>
          <a:off x="7956550" y="6135688"/>
          <a:ext cx="8636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r:id="rId14" imgW="4317460" imgH="2311111" progId="">
                  <p:embed/>
                </p:oleObj>
              </mc:Choice>
              <mc:Fallback>
                <p:oleObj r:id="rId14" imgW="4317460" imgH="2311111" progId="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550" y="6135688"/>
                        <a:ext cx="86360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D7003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D7003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D7003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D7003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D7003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D7003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D7003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D7003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D7003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</a:t>
            </a:r>
          </a:p>
        </p:txBody>
      </p:sp>
      <p:sp>
        <p:nvSpPr>
          <p:cNvPr id="2051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 på bakgrundstexten</a:t>
            </a:r>
          </a:p>
          <a:p>
            <a:pPr lvl="1"/>
            <a:r>
              <a:rPr lang="sv-SE" altLang="sv-SE" smtClean="0"/>
              <a:t>Nivå två</a:t>
            </a:r>
          </a:p>
          <a:p>
            <a:pPr lvl="2"/>
            <a:r>
              <a:rPr lang="sv-SE" altLang="sv-SE" smtClean="0"/>
              <a:t>Nivå tre</a:t>
            </a:r>
          </a:p>
          <a:p>
            <a:pPr lvl="3"/>
            <a:r>
              <a:rPr lang="sv-SE" altLang="sv-SE" smtClean="0"/>
              <a:t>Nivå fyra</a:t>
            </a:r>
          </a:p>
          <a:p>
            <a:pPr lvl="4"/>
            <a:r>
              <a:rPr lang="sv-SE" alt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057B7A4B-262E-4C79-82A3-B20264EE480D}" type="datetimeFigureOut">
              <a:rPr lang="sv-SE"/>
              <a:pPr>
                <a:defRPr/>
              </a:pPr>
              <a:t>2015-10-02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272B2C1-FB23-4CED-9C99-FC7D5F5C32FD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</a:t>
            </a:r>
          </a:p>
        </p:txBody>
      </p:sp>
      <p:sp>
        <p:nvSpPr>
          <p:cNvPr id="3075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 på bakgrundstexten</a:t>
            </a:r>
          </a:p>
          <a:p>
            <a:pPr lvl="1"/>
            <a:r>
              <a:rPr lang="sv-SE" altLang="sv-SE" smtClean="0"/>
              <a:t>Nivå två</a:t>
            </a:r>
          </a:p>
          <a:p>
            <a:pPr lvl="2"/>
            <a:r>
              <a:rPr lang="sv-SE" altLang="sv-SE" smtClean="0"/>
              <a:t>Nivå tre</a:t>
            </a:r>
          </a:p>
          <a:p>
            <a:pPr lvl="3"/>
            <a:r>
              <a:rPr lang="sv-SE" altLang="sv-SE" smtClean="0"/>
              <a:t>Nivå fyra</a:t>
            </a:r>
          </a:p>
          <a:p>
            <a:pPr lvl="4"/>
            <a:r>
              <a:rPr lang="sv-SE" alt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4186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sv-SE" dirty="0"/>
              <a:t>2012-03-14 Ann-Louise Elling Kvarnholmens hälsocentral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479C440-F174-4AE1-B63F-20D9A3FBF544}" type="slidenum">
              <a:rPr lang="sv-SE" altLang="sv-SE"/>
              <a:pPr/>
              <a:t>‹#›</a:t>
            </a:fld>
            <a:endParaRPr lang="sv-SE" alt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e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6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6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LT_kalmar_n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3" y="404813"/>
            <a:ext cx="1081087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7" descr="bubbla_ppt_c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1" t="4640" r="9592" b="6174"/>
          <a:stretch>
            <a:fillRect/>
          </a:stretch>
        </p:blipFill>
        <p:spPr bwMode="auto">
          <a:xfrm>
            <a:off x="0" y="53975"/>
            <a:ext cx="9036050" cy="668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8" descr="LT_kalmar_n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03225"/>
            <a:ext cx="1081088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9"/>
          <p:cNvSpPr txBox="1">
            <a:spLocks noChangeArrowheads="1"/>
          </p:cNvSpPr>
          <p:nvPr/>
        </p:nvSpPr>
        <p:spPr bwMode="auto">
          <a:xfrm>
            <a:off x="0" y="2346326"/>
            <a:ext cx="9144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sv-SE" altLang="sv-SE" sz="4400" b="1" dirty="0" smtClean="0">
                <a:solidFill>
                  <a:srgbClr val="FFFFFF"/>
                </a:solidFill>
              </a:rPr>
              <a:t>Kultur på recept</a:t>
            </a:r>
            <a:endParaRPr lang="sv-SE" altLang="sv-SE" sz="4400" b="1" dirty="0">
              <a:solidFill>
                <a:srgbClr val="FFFFFF"/>
              </a:solidFill>
            </a:endParaRPr>
          </a:p>
        </p:txBody>
      </p:sp>
      <p:sp>
        <p:nvSpPr>
          <p:cNvPr id="15366" name="Text Box 10"/>
          <p:cNvSpPr txBox="1">
            <a:spLocks noChangeArrowheads="1"/>
          </p:cNvSpPr>
          <p:nvPr/>
        </p:nvSpPr>
        <p:spPr bwMode="auto">
          <a:xfrm>
            <a:off x="4329" y="3139597"/>
            <a:ext cx="91440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sv-SE" altLang="sv-SE" sz="1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Projektet Hälsa och Kultur Kalmar län</a:t>
            </a:r>
            <a:endParaRPr lang="sv-SE" altLang="sv-SE" sz="18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sv-SE" altLang="sv-SE" sz="1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			          151002</a:t>
            </a:r>
          </a:p>
        </p:txBody>
      </p:sp>
      <p:pic>
        <p:nvPicPr>
          <p:cNvPr id="7" name="Bildobjekt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2"/>
          <a:stretch>
            <a:fillRect/>
          </a:stretch>
        </p:blipFill>
        <p:spPr bwMode="auto">
          <a:xfrm rot="20453008">
            <a:off x="785598" y="3421950"/>
            <a:ext cx="1869126" cy="249826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0157">
            <a:off x="3509125" y="3911831"/>
            <a:ext cx="1175881" cy="2334150"/>
          </a:xfrm>
          <a:prstGeom prst="rect">
            <a:avLst/>
          </a:prstGeom>
        </p:spPr>
      </p:pic>
      <p:sp>
        <p:nvSpPr>
          <p:cNvPr id="4" name="textruta 3"/>
          <p:cNvSpPr txBox="1"/>
          <p:nvPr/>
        </p:nvSpPr>
        <p:spPr>
          <a:xfrm rot="1079419">
            <a:off x="3029814" y="5894231"/>
            <a:ext cx="1393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1200" b="1" dirty="0" smtClean="0"/>
              <a:t>Carina Eskelin</a:t>
            </a:r>
          </a:p>
          <a:p>
            <a:pPr algn="ctr"/>
            <a:r>
              <a:rPr lang="sv-SE" sz="1000" b="1" dirty="0" smtClean="0"/>
              <a:t>Kulturchef</a:t>
            </a:r>
          </a:p>
          <a:p>
            <a:pPr algn="ctr"/>
            <a:r>
              <a:rPr lang="sv-SE" sz="1000" b="1" dirty="0" smtClean="0"/>
              <a:t>Mönsterås kommun</a:t>
            </a:r>
            <a:endParaRPr lang="sv-SE" sz="1000" b="1" dirty="0"/>
          </a:p>
        </p:txBody>
      </p:sp>
      <p:sp>
        <p:nvSpPr>
          <p:cNvPr id="5" name="textruta 4"/>
          <p:cNvSpPr txBox="1"/>
          <p:nvPr/>
        </p:nvSpPr>
        <p:spPr>
          <a:xfrm rot="20432649">
            <a:off x="1200370" y="5600204"/>
            <a:ext cx="1669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b="1" dirty="0" smtClean="0"/>
              <a:t>Mönsterås Hälsocentral </a:t>
            </a:r>
          </a:p>
          <a:p>
            <a:r>
              <a:rPr lang="sv-SE" sz="1000" b="1" dirty="0" smtClean="0"/>
              <a:t>Landstinget i Kalmar län</a:t>
            </a:r>
            <a:endParaRPr lang="sv-SE" sz="1000" b="1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58" y="692150"/>
            <a:ext cx="851178" cy="876636"/>
          </a:xfrm>
          <a:prstGeom prst="rect">
            <a:avLst/>
          </a:prstGeom>
        </p:spPr>
      </p:pic>
      <p:pic>
        <p:nvPicPr>
          <p:cNvPr id="13" name="Bildobjekt 12" descr="Hälsa och kultur frilagd logga stor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76" y="6141066"/>
            <a:ext cx="2382232" cy="624877"/>
          </a:xfrm>
          <a:prstGeom prst="rect">
            <a:avLst/>
          </a:prstGeom>
          <a:noFill/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ögerböjd 6"/>
          <p:cNvSpPr/>
          <p:nvPr/>
        </p:nvSpPr>
        <p:spPr>
          <a:xfrm rot="12771872">
            <a:off x="7880475" y="1480258"/>
            <a:ext cx="731520" cy="207763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427" y="1333227"/>
            <a:ext cx="5904656" cy="2670175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sv-SE" altLang="sv-SE" sz="2000" b="1" dirty="0" smtClean="0"/>
              <a:t>Forskning har visat på positivt samband mellan deltagande i kulturella verksamheter och förbättrad hälsa</a:t>
            </a:r>
          </a:p>
          <a:p>
            <a:pPr marL="0" indent="0" eaLnBrk="1" hangingPunct="1">
              <a:buFontTx/>
              <a:buNone/>
            </a:pPr>
            <a:endParaRPr lang="sv-SE" altLang="sv-SE" sz="2000" b="1" dirty="0"/>
          </a:p>
          <a:p>
            <a:pPr marL="0" indent="0" eaLnBrk="1" hangingPunct="1">
              <a:buFontTx/>
              <a:buNone/>
            </a:pPr>
            <a:r>
              <a:rPr lang="sv-SE" altLang="sv-SE" sz="2000" b="1" dirty="0" smtClean="0"/>
              <a:t>Kulturupplevelser kan ses som ett egenvärde men också viktigt för människors välbefinnande och hälsa enligt rapport från Statens folkhälsoinstituts </a:t>
            </a:r>
          </a:p>
          <a:p>
            <a:pPr marL="0" indent="0" eaLnBrk="1" hangingPunct="1">
              <a:buFontTx/>
              <a:buNone/>
            </a:pPr>
            <a:endParaRPr lang="sv-SE" altLang="sv-SE" sz="2000" b="1" dirty="0"/>
          </a:p>
          <a:p>
            <a:pPr marL="0" indent="0" eaLnBrk="1" hangingPunct="1">
              <a:buFontTx/>
              <a:buNone/>
            </a:pPr>
            <a:r>
              <a:rPr lang="sv-SE" altLang="sv-SE" sz="2000" b="1" dirty="0" smtClean="0"/>
              <a:t>Ingång i delprojekt ”Kultur på recept” inom ramen för det regionala projektet </a:t>
            </a:r>
            <a:br>
              <a:rPr lang="sv-SE" altLang="sv-SE" sz="2000" b="1" dirty="0" smtClean="0"/>
            </a:br>
            <a:r>
              <a:rPr lang="sv-SE" altLang="sv-SE" sz="2000" b="1" dirty="0" smtClean="0"/>
              <a:t>”Hälsa &amp; Kultur”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7544" y="188640"/>
            <a:ext cx="7772400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9pPr>
          </a:lstStyle>
          <a:p>
            <a:r>
              <a:rPr lang="sv-SE" altLang="sv-SE" b="1" kern="0" dirty="0" smtClean="0"/>
              <a:t>Bakgrund</a:t>
            </a:r>
            <a:endParaRPr lang="sv-SE" altLang="sv-SE" sz="2000" b="1" kern="0" dirty="0" smtClean="0"/>
          </a:p>
        </p:txBody>
      </p:sp>
      <p:sp>
        <p:nvSpPr>
          <p:cNvPr id="6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1002"/>
            <a:ext cx="851178" cy="876636"/>
          </a:xfrm>
          <a:prstGeom prst="rect">
            <a:avLst/>
          </a:prstGeom>
        </p:spPr>
      </p:pic>
      <p:pic>
        <p:nvPicPr>
          <p:cNvPr id="9" name="Bildobjekt 8" descr="Hälsa och kultur frilagd logga sto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068" y="6182499"/>
            <a:ext cx="1878176" cy="51525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083" y="3429000"/>
            <a:ext cx="1602860" cy="1997767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450" y="2379389"/>
            <a:ext cx="1890767" cy="1654988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194" y="598542"/>
            <a:ext cx="2380638" cy="1584176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2166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427" y="1333227"/>
            <a:ext cx="5904656" cy="2670175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sv-SE" altLang="sv-SE" sz="2000" b="1" dirty="0" smtClean="0"/>
              <a:t>Vi vill prova enkla och långsiktigt hållbara metoder för att öka välbefinnande och hälsa samt bidra till att bryta isolering genom att främja delaktighet i kulturlivet</a:t>
            </a:r>
          </a:p>
          <a:p>
            <a:pPr marL="0" indent="0" eaLnBrk="1" hangingPunct="1">
              <a:buFontTx/>
              <a:buNone/>
            </a:pPr>
            <a:endParaRPr lang="sv-SE" altLang="sv-SE" sz="2000" b="1" dirty="0"/>
          </a:p>
          <a:p>
            <a:pPr marL="0" indent="0" eaLnBrk="1" hangingPunct="1">
              <a:buFontTx/>
              <a:buNone/>
            </a:pPr>
            <a:r>
              <a:rPr lang="sv-SE" altLang="sv-SE" sz="2000" b="1" dirty="0" smtClean="0"/>
              <a:t>Grundtanken är kultur på recept som förebyggande hälsovård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7544" y="160375"/>
            <a:ext cx="7772400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9pPr>
          </a:lstStyle>
          <a:p>
            <a:r>
              <a:rPr lang="sv-SE" altLang="sv-SE" b="1" kern="0" dirty="0" smtClean="0"/>
              <a:t>Syfte </a:t>
            </a:r>
            <a:endParaRPr lang="sv-SE" altLang="sv-SE" sz="2000" b="1" kern="0" dirty="0" smtClean="0"/>
          </a:p>
        </p:txBody>
      </p:sp>
      <p:sp>
        <p:nvSpPr>
          <p:cNvPr id="6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1002"/>
            <a:ext cx="851178" cy="876636"/>
          </a:xfrm>
          <a:prstGeom prst="rect">
            <a:avLst/>
          </a:prstGeom>
        </p:spPr>
      </p:pic>
      <p:pic>
        <p:nvPicPr>
          <p:cNvPr id="9" name="Bildobjekt 8" descr="Hälsa och kultur frilagd logga sto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068" y="6182499"/>
            <a:ext cx="1878176" cy="51525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905152"/>
            <a:ext cx="3281190" cy="219649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38073"/>
            <a:ext cx="2375756" cy="1557873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966" y="766480"/>
            <a:ext cx="1628031" cy="1628031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893" y="3987106"/>
            <a:ext cx="2093218" cy="188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56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824" y="1772940"/>
            <a:ext cx="7848600" cy="48244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sv-SE" altLang="sv-SE" sz="2000" b="1" dirty="0"/>
              <a:t>Målgrupp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sv-SE" altLang="sv-SE" sz="2000" dirty="0"/>
              <a:t>Nyblivna pensionärer 65 år på hälsokontroll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sv-SE" altLang="sv-SE" sz="2000" dirty="0"/>
              <a:t>Sjukskrivna 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sv-SE" altLang="sv-SE" sz="2000" dirty="0"/>
              <a:t>Personer med psykisk </a:t>
            </a:r>
            <a:r>
              <a:rPr lang="sv-SE" altLang="sv-SE" sz="2000" dirty="0" smtClean="0"/>
              <a:t>ohälsa</a:t>
            </a:r>
          </a:p>
          <a:p>
            <a:pPr marL="0" indent="0">
              <a:buNone/>
              <a:defRPr/>
            </a:pPr>
            <a:endParaRPr lang="sv-SE" altLang="sv-SE" sz="2000" b="1" dirty="0" smtClean="0"/>
          </a:p>
          <a:p>
            <a:pPr marL="0" indent="0">
              <a:buNone/>
              <a:defRPr/>
            </a:pPr>
            <a:r>
              <a:rPr lang="sv-SE" altLang="sv-SE" sz="2000" b="1" dirty="0" smtClean="0"/>
              <a:t>Var finner vi dessa?</a:t>
            </a:r>
          </a:p>
          <a:p>
            <a:pPr>
              <a:defRPr/>
            </a:pPr>
            <a:r>
              <a:rPr lang="sv-SE" altLang="sv-SE" sz="2000" dirty="0" smtClean="0"/>
              <a:t>Besöker Mönsterås hälsocentrals livsstilmottagning</a:t>
            </a:r>
          </a:p>
          <a:p>
            <a:pPr>
              <a:defRPr/>
            </a:pPr>
            <a:r>
              <a:rPr lang="sv-SE" altLang="sv-SE" sz="2000" dirty="0" smtClean="0"/>
              <a:t>Bedöms ha en risk för psykisk ohälsa</a:t>
            </a:r>
          </a:p>
          <a:p>
            <a:pPr marL="0" indent="0">
              <a:buNone/>
              <a:defRPr/>
            </a:pPr>
            <a:endParaRPr lang="sv-SE" altLang="sv-SE" sz="2000" b="1" dirty="0"/>
          </a:p>
          <a:p>
            <a:pPr>
              <a:buFont typeface="Wingdings" panose="05000000000000000000" pitchFamily="2" charset="2"/>
              <a:buChar char="§"/>
              <a:defRPr/>
            </a:pPr>
            <a:endParaRPr lang="sv-SE" altLang="sv-SE" sz="2000" b="1" dirty="0"/>
          </a:p>
          <a:p>
            <a:pPr marL="0" indent="0">
              <a:buNone/>
              <a:defRPr/>
            </a:pPr>
            <a:endParaRPr lang="sv-SE" altLang="sv-SE" sz="2000" b="1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7544" y="188640"/>
            <a:ext cx="7772400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9pPr>
          </a:lstStyle>
          <a:p>
            <a:r>
              <a:rPr lang="sv-SE" altLang="sv-SE" b="1" kern="0" dirty="0" smtClean="0"/>
              <a:t>Personer med risk för psykisk ohälsa</a:t>
            </a:r>
            <a:endParaRPr lang="sv-SE" altLang="sv-SE" sz="2000" b="1" kern="0" dirty="0" smtClean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376" y="5871002"/>
            <a:ext cx="851178" cy="876636"/>
          </a:xfrm>
          <a:prstGeom prst="rect">
            <a:avLst/>
          </a:prstGeom>
        </p:spPr>
      </p:pic>
      <p:pic>
        <p:nvPicPr>
          <p:cNvPr id="11" name="Bildobjekt 10" descr="Hälsa och kultur frilagd logga sto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3123"/>
            <a:ext cx="1946320" cy="43623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2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Bildobjekt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867747"/>
            <a:ext cx="2773164" cy="2773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7544" y="188640"/>
            <a:ext cx="7772400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9pPr>
          </a:lstStyle>
          <a:p>
            <a:r>
              <a:rPr lang="sv-SE" altLang="sv-SE" b="1" kern="0" dirty="0" smtClean="0"/>
              <a:t>Livsstilsmottagningen </a:t>
            </a:r>
          </a:p>
          <a:p>
            <a:r>
              <a:rPr lang="sv-SE" altLang="sv-SE" b="1" kern="0" dirty="0" smtClean="0"/>
              <a:t>Mönsterås Hälsocentral 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1002"/>
            <a:ext cx="851178" cy="876636"/>
          </a:xfrm>
          <a:prstGeom prst="rect">
            <a:avLst/>
          </a:prstGeom>
        </p:spPr>
      </p:pic>
      <p:pic>
        <p:nvPicPr>
          <p:cNvPr id="8" name="Bildobjekt 7" descr="Hälsa och kultur frilagd logga sto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7312"/>
            <a:ext cx="1878176" cy="510326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9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850" y="1484313"/>
            <a:ext cx="4392613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sv-SE" altLang="sv-SE" sz="1600" b="1" kern="0" dirty="0" smtClean="0"/>
              <a:t>INNEHÅLL i LIVSSTILSMOTTAGNINGEN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sv-SE" altLang="sv-SE" sz="1600" b="1" kern="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v-SE" altLang="sv-SE" sz="1400" b="1" kern="0" dirty="0" smtClean="0"/>
              <a:t>Besök hos hälsokoordinator/distriktssköterska</a:t>
            </a:r>
            <a:br>
              <a:rPr lang="sv-SE" altLang="sv-SE" sz="1400" b="1" kern="0" dirty="0" smtClean="0"/>
            </a:br>
            <a:endParaRPr lang="sv-SE" altLang="sv-SE" sz="1400" b="1" kern="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v-SE" altLang="sv-SE" sz="1400" b="1" kern="0" dirty="0" smtClean="0"/>
              <a:t>Läkarkontakt</a:t>
            </a:r>
            <a:br>
              <a:rPr lang="sv-SE" altLang="sv-SE" sz="1400" b="1" kern="0" dirty="0" smtClean="0"/>
            </a:br>
            <a:endParaRPr lang="sv-SE" altLang="sv-SE" sz="1400" b="1" kern="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v-SE" altLang="sv-SE" sz="1400" b="1" kern="0" dirty="0" smtClean="0"/>
              <a:t>Hälsoenkät</a:t>
            </a:r>
            <a:br>
              <a:rPr lang="sv-SE" altLang="sv-SE" sz="1400" b="1" kern="0" dirty="0" smtClean="0"/>
            </a:br>
            <a:endParaRPr lang="sv-SE" altLang="sv-SE" sz="1400" b="1" kern="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v-SE" altLang="sv-SE" sz="1400" b="1" kern="0" dirty="0" smtClean="0"/>
              <a:t>Blodprover och mätningar</a:t>
            </a:r>
            <a:br>
              <a:rPr lang="sv-SE" altLang="sv-SE" sz="1400" b="1" kern="0" dirty="0" smtClean="0"/>
            </a:br>
            <a:endParaRPr lang="sv-SE" altLang="sv-SE" sz="1400" b="1" kern="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v-SE" altLang="sv-SE" sz="1400" b="1" kern="0" dirty="0" smtClean="0"/>
              <a:t>Bedömning av livsstil och förslag till åtgärder</a:t>
            </a:r>
          </a:p>
          <a:p>
            <a:pPr eaLnBrk="1" hangingPunct="1">
              <a:lnSpc>
                <a:spcPct val="80000"/>
              </a:lnSpc>
              <a:defRPr/>
            </a:pPr>
            <a:endParaRPr lang="sv-SE" altLang="sv-SE" sz="1400" b="1" kern="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v-SE" altLang="sv-SE" sz="1400" b="1" kern="0" dirty="0" err="1" smtClean="0"/>
              <a:t>FaR</a:t>
            </a:r>
            <a:r>
              <a:rPr lang="sv-SE" altLang="sv-SE" sz="1400" b="1" kern="0" dirty="0" smtClean="0"/>
              <a:t> – fysisk aktivitet på recept</a:t>
            </a:r>
          </a:p>
          <a:p>
            <a:pPr eaLnBrk="1" hangingPunct="1">
              <a:lnSpc>
                <a:spcPct val="80000"/>
              </a:lnSpc>
              <a:defRPr/>
            </a:pPr>
            <a:endParaRPr lang="sv-SE" altLang="sv-SE" sz="1400" b="1" kern="0" dirty="0"/>
          </a:p>
          <a:p>
            <a:pPr eaLnBrk="1" hangingPunct="1">
              <a:lnSpc>
                <a:spcPct val="80000"/>
              </a:lnSpc>
              <a:defRPr/>
            </a:pPr>
            <a:r>
              <a:rPr lang="sv-SE" altLang="sv-SE" sz="1400" b="1" kern="0" dirty="0" err="1" smtClean="0"/>
              <a:t>KuR</a:t>
            </a:r>
            <a:r>
              <a:rPr lang="sv-SE" altLang="sv-SE" sz="1400" b="1" kern="0" dirty="0" smtClean="0"/>
              <a:t> – kultur på recept</a:t>
            </a:r>
            <a:br>
              <a:rPr lang="sv-SE" altLang="sv-SE" sz="1400" b="1" kern="0" dirty="0" smtClean="0"/>
            </a:br>
            <a:endParaRPr lang="sv-SE" altLang="sv-SE" sz="1400" b="1" kern="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v-SE" altLang="sv-SE" sz="1400" b="1" kern="0" dirty="0" smtClean="0"/>
              <a:t>Motiverande samtal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sv-SE" altLang="sv-SE" sz="1400" b="1" kern="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v-SE" altLang="sv-SE" sz="1400" b="1" kern="0" dirty="0" smtClean="0"/>
              <a:t>Erbjuder Hälsokontroll när du fyller 65 år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sv-SE" altLang="sv-SE" sz="1400" b="1" kern="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sv-SE" altLang="sv-SE" sz="1400" b="1" kern="0" dirty="0" smtClean="0"/>
              <a:t>Rökavvänjning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sv-SE" altLang="sv-SE" sz="1400" b="1" kern="0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sv-SE" altLang="sv-SE" sz="900" b="1" kern="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sv-SE" altLang="sv-SE" sz="900" b="1" kern="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" name="Picture 7" descr="MPj0430792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844824"/>
            <a:ext cx="1954212" cy="14573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MPj0178821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470" y="189062"/>
            <a:ext cx="1101725" cy="165576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 descr="MPj04230130000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045" y="620862"/>
            <a:ext cx="1254125" cy="125412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MPj04221830000[1]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983" y="1773387"/>
            <a:ext cx="1700212" cy="1373187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4825221" y="2893219"/>
            <a:ext cx="733425" cy="1969443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sv-SE" altLang="sv-SE" sz="1800" b="0"/>
          </a:p>
        </p:txBody>
      </p:sp>
      <p:pic>
        <p:nvPicPr>
          <p:cNvPr id="16" name="Picture 13" descr="MPj03855810000[1]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608" y="3502174"/>
            <a:ext cx="1905000" cy="136048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 descr="MPj04313030000[1]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24" y="4572149"/>
            <a:ext cx="1629968" cy="108585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91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69132" y="282933"/>
            <a:ext cx="7772400" cy="607297"/>
          </a:xfrm>
          <a:noFill/>
        </p:spPr>
        <p:txBody>
          <a:bodyPr/>
          <a:lstStyle/>
          <a:p>
            <a:r>
              <a:rPr lang="sv-SE" altLang="sv-SE" b="1" dirty="0" smtClean="0"/>
              <a:t>Motion på recept</a:t>
            </a:r>
            <a:endParaRPr lang="sv-SE" altLang="sv-SE" sz="2000" b="1" dirty="0" smtClean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871002"/>
            <a:ext cx="851178" cy="876636"/>
          </a:xfrm>
          <a:prstGeom prst="rect">
            <a:avLst/>
          </a:prstGeom>
        </p:spPr>
      </p:pic>
      <p:pic>
        <p:nvPicPr>
          <p:cNvPr id="9" name="Bildobjekt 8" descr="Hälsa och kultur frilagd logga sto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309321"/>
            <a:ext cx="2059494" cy="36004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0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032" y="1124744"/>
            <a:ext cx="3243455" cy="458148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52195">
            <a:off x="1678760" y="875697"/>
            <a:ext cx="3479331" cy="491466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1599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b="1" dirty="0" smtClean="0"/>
              <a:t>Kultur på recept</a:t>
            </a:r>
          </a:p>
        </p:txBody>
      </p:sp>
      <p:sp>
        <p:nvSpPr>
          <p:cNvPr id="37893" name="Rectangle 19"/>
          <p:cNvSpPr>
            <a:spLocks noChangeArrowheads="1"/>
          </p:cNvSpPr>
          <p:nvPr/>
        </p:nvSpPr>
        <p:spPr bwMode="auto">
          <a:xfrm>
            <a:off x="3348038" y="1125538"/>
            <a:ext cx="2447925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v-SE" altLang="sv-SE" sz="1800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7272"/>
            <a:ext cx="851178" cy="876636"/>
          </a:xfrm>
          <a:prstGeom prst="rect">
            <a:avLst/>
          </a:prstGeom>
        </p:spPr>
      </p:pic>
      <p:pic>
        <p:nvPicPr>
          <p:cNvPr id="7" name="Bildobjekt 6" descr="Hälsa och kultur frilagd logga sto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277764"/>
            <a:ext cx="2017752" cy="429274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457200" y="1125538"/>
            <a:ext cx="66864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 smtClean="0"/>
              <a:t>Enkelt att förstå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 smtClean="0"/>
              <a:t>Kultur på recept på samma sätt som motion på recept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 smtClean="0"/>
              <a:t>Lämnas ut av hälsokoordinatorerna på </a:t>
            </a:r>
          </a:p>
          <a:p>
            <a:r>
              <a:rPr lang="sv-SE" i="1" dirty="0"/>
              <a:t> </a:t>
            </a:r>
            <a:r>
              <a:rPr lang="sv-SE" i="1" dirty="0" smtClean="0"/>
              <a:t>		Livsstilsmottagningen Mönsterås hälsocentral</a:t>
            </a:r>
            <a:endParaRPr lang="sv-SE" i="1" dirty="0"/>
          </a:p>
        </p:txBody>
      </p:sp>
      <p:sp>
        <p:nvSpPr>
          <p:cNvPr id="13" name="Text Box 60"/>
          <p:cNvSpPr txBox="1">
            <a:spLocks noChangeArrowheads="1"/>
          </p:cNvSpPr>
          <p:nvPr/>
        </p:nvSpPr>
        <p:spPr bwMode="auto">
          <a:xfrm>
            <a:off x="749096" y="4677381"/>
            <a:ext cx="971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95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95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95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5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95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sv-SE" altLang="sv-SE" sz="1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Camilla</a:t>
            </a:r>
          </a:p>
          <a:p>
            <a:pPr algn="ctr" eaLnBrk="1" hangingPunct="1">
              <a:defRPr/>
            </a:pPr>
            <a:r>
              <a:rPr lang="sv-SE" altLang="sv-SE" sz="1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Sjuksköterska</a:t>
            </a:r>
          </a:p>
        </p:txBody>
      </p:sp>
      <p:sp>
        <p:nvSpPr>
          <p:cNvPr id="14" name="Text Box 61"/>
          <p:cNvSpPr txBox="1">
            <a:spLocks noChangeArrowheads="1"/>
          </p:cNvSpPr>
          <p:nvPr/>
        </p:nvSpPr>
        <p:spPr bwMode="auto">
          <a:xfrm>
            <a:off x="2034971" y="4459894"/>
            <a:ext cx="1177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95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95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95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5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957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sv-SE" altLang="sv-SE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Eva</a:t>
            </a:r>
          </a:p>
          <a:p>
            <a:pPr algn="ctr" eaLnBrk="1" hangingPunct="1">
              <a:defRPr/>
            </a:pPr>
            <a:r>
              <a:rPr lang="sv-SE" altLang="sv-SE" sz="1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Distriktssköterska</a:t>
            </a:r>
          </a:p>
        </p:txBody>
      </p:sp>
      <p:pic>
        <p:nvPicPr>
          <p:cNvPr id="15" name="Bildobjekt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01" y="2911947"/>
            <a:ext cx="1254034" cy="16720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Bildobjekt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097" y="2614901"/>
            <a:ext cx="1199395" cy="17976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ruta 9"/>
          <p:cNvSpPr txBox="1"/>
          <p:nvPr/>
        </p:nvSpPr>
        <p:spPr>
          <a:xfrm>
            <a:off x="3839577" y="2620035"/>
            <a:ext cx="416011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/>
              <a:t>Vad är Kultur på recept?</a:t>
            </a:r>
          </a:p>
          <a:p>
            <a:r>
              <a:rPr lang="sv-SE" dirty="0" smtClean="0"/>
              <a:t>Bedömning av risk för psykisk ohälsa</a:t>
            </a:r>
          </a:p>
          <a:p>
            <a:r>
              <a:rPr lang="sv-SE" dirty="0" smtClean="0"/>
              <a:t>Hälsokontroll 65 år</a:t>
            </a:r>
          </a:p>
          <a:p>
            <a:r>
              <a:rPr lang="sv-SE" dirty="0" smtClean="0"/>
              <a:t>Andra patienter på </a:t>
            </a:r>
            <a:r>
              <a:rPr lang="sv-SE" dirty="0" smtClean="0"/>
              <a:t>livsstilmottagningen</a:t>
            </a:r>
            <a:endParaRPr lang="sv-SE" dirty="0" smtClean="0"/>
          </a:p>
          <a:p>
            <a:endParaRPr lang="sv-SE" dirty="0"/>
          </a:p>
          <a:p>
            <a:pPr marL="342900" indent="-342900">
              <a:buFont typeface="+mj-lt"/>
              <a:buAutoNum type="arabicPeriod"/>
            </a:pPr>
            <a:r>
              <a:rPr lang="sv-SE" dirty="0" smtClean="0"/>
              <a:t>Besök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 smtClean="0"/>
              <a:t>Livsstilsmottagningen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 smtClean="0"/>
              <a:t>Enkät 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 smtClean="0"/>
              <a:t>Recept 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 err="1" smtClean="0"/>
              <a:t>Kulturkort</a:t>
            </a:r>
            <a:endParaRPr lang="sv-SE" dirty="0" smtClean="0"/>
          </a:p>
          <a:p>
            <a:pPr marL="342900" indent="-342900">
              <a:buFont typeface="+mj-lt"/>
              <a:buAutoNum type="arabicPeriod"/>
            </a:pPr>
            <a:r>
              <a:rPr lang="sv-SE" dirty="0" smtClean="0"/>
              <a:t>Kulturutbud och studiecirkel</a:t>
            </a:r>
          </a:p>
        </p:txBody>
      </p:sp>
    </p:spTree>
    <p:extLst>
      <p:ext uri="{BB962C8B-B14F-4D97-AF65-F5344CB8AC3E}">
        <p14:creationId xmlns:p14="http://schemas.microsoft.com/office/powerpoint/2010/main" val="20650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b="1" dirty="0" smtClean="0"/>
              <a:t>Enkät till patient</a:t>
            </a:r>
          </a:p>
        </p:txBody>
      </p:sp>
      <p:sp>
        <p:nvSpPr>
          <p:cNvPr id="37893" name="Rectangle 19"/>
          <p:cNvSpPr>
            <a:spLocks noChangeArrowheads="1"/>
          </p:cNvSpPr>
          <p:nvPr/>
        </p:nvSpPr>
        <p:spPr bwMode="auto">
          <a:xfrm>
            <a:off x="3348038" y="1125538"/>
            <a:ext cx="2447925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v-SE" altLang="sv-SE" sz="1800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7272"/>
            <a:ext cx="851178" cy="876636"/>
          </a:xfrm>
          <a:prstGeom prst="rect">
            <a:avLst/>
          </a:prstGeom>
        </p:spPr>
      </p:pic>
      <p:pic>
        <p:nvPicPr>
          <p:cNvPr id="7" name="Bildobjekt 6" descr="Hälsa och kultur frilagd logga sto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277764"/>
            <a:ext cx="2017752" cy="429274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706" y="1340768"/>
            <a:ext cx="3105885" cy="438715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78232">
            <a:off x="1119778" y="1321054"/>
            <a:ext cx="3291876" cy="46498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64914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028639"/>
            <a:ext cx="6684129" cy="4704617"/>
          </a:xfrm>
          <a:prstGeom prst="rect">
            <a:avLst/>
          </a:prstGeom>
        </p:spPr>
      </p:pic>
      <p:sp>
        <p:nvSpPr>
          <p:cNvPr id="2253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67544" y="116632"/>
            <a:ext cx="7772400" cy="1144587"/>
          </a:xfrm>
          <a:noFill/>
        </p:spPr>
        <p:txBody>
          <a:bodyPr/>
          <a:lstStyle/>
          <a:p>
            <a:r>
              <a:rPr lang="sv-SE" altLang="sv-SE" b="1" dirty="0" smtClean="0"/>
              <a:t>Kultur kort</a:t>
            </a:r>
            <a:endParaRPr lang="sv-SE" altLang="sv-SE" sz="2000" b="1" dirty="0" smtClean="0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7952"/>
            <a:ext cx="3218030" cy="214702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1002"/>
            <a:ext cx="851178" cy="876636"/>
          </a:xfrm>
          <a:prstGeom prst="rect">
            <a:avLst/>
          </a:prstGeom>
        </p:spPr>
      </p:pic>
      <p:pic>
        <p:nvPicPr>
          <p:cNvPr id="8" name="Bildobjekt 7" descr="Hälsa och kultur frilagd logga stor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309320"/>
            <a:ext cx="1800200" cy="438296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9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b="1" dirty="0" smtClean="0"/>
              <a:t>Kulturutbud i Mönsterås</a:t>
            </a:r>
          </a:p>
        </p:txBody>
      </p:sp>
      <p:sp>
        <p:nvSpPr>
          <p:cNvPr id="37893" name="Rectangle 19"/>
          <p:cNvSpPr>
            <a:spLocks noChangeArrowheads="1"/>
          </p:cNvSpPr>
          <p:nvPr/>
        </p:nvSpPr>
        <p:spPr bwMode="auto">
          <a:xfrm>
            <a:off x="3348038" y="1125538"/>
            <a:ext cx="2447925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v-SE" altLang="sv-SE" sz="1800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7272"/>
            <a:ext cx="851178" cy="876636"/>
          </a:xfrm>
          <a:prstGeom prst="rect">
            <a:avLst/>
          </a:prstGeom>
        </p:spPr>
      </p:pic>
      <p:pic>
        <p:nvPicPr>
          <p:cNvPr id="8" name="Bildobjekt 7" descr="Hälsa och kultur frilagd logga sto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46404"/>
            <a:ext cx="1800200" cy="43204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0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ktangel 16"/>
          <p:cNvSpPr/>
          <p:nvPr/>
        </p:nvSpPr>
        <p:spPr>
          <a:xfrm>
            <a:off x="539426" y="1235978"/>
            <a:ext cx="7704981" cy="3981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Erbjudanden för personer med </a:t>
            </a:r>
            <a:r>
              <a:rPr lang="sv-SE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Kulturkort</a:t>
            </a:r>
            <a:r>
              <a:rPr lang="sv-SE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projektet </a:t>
            </a:r>
            <a:r>
              <a:rPr lang="sv-SE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Hälsa &amp; Kultur  </a:t>
            </a:r>
            <a:endParaRPr lang="sv-SE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Hösten </a:t>
            </a:r>
            <a:r>
              <a:rPr lang="sv-SE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2015 Mönsterås </a:t>
            </a:r>
            <a:r>
              <a:rPr lang="sv-SE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sv-SE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Blomstermåla Folkets Hus: </a:t>
            </a: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Erbjuder 50% rabatt i inträde på opera, söndagsdans och kulturevenemang i bion som arrangeras av Folkets Hus, vid uppvisandet av kulturkortet vid entré.</a:t>
            </a: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Kalmar Konstmuseum: </a:t>
            </a: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Erbjuder 50% rabatt på inträdet vid uppvisandet av kulturkortet vid entré.</a:t>
            </a: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Klosterruin </a:t>
            </a:r>
            <a:r>
              <a:rPr lang="sv-SE" sz="1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Kronobäcks</a:t>
            </a: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Vänner: </a:t>
            </a: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Gratis inträde på visning vid uppvisande av </a:t>
            </a:r>
            <a:r>
              <a:rPr lang="sv-SE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kulturkort</a:t>
            </a: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Mönsterås Blomstermåla Teaterförening: </a:t>
            </a: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Gratis</a:t>
            </a: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inträde på valfri teaterföreställning i mån av plats. Gäller en gång vid uppvisandet av kulturkortet vid entré.</a:t>
            </a: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Mönsterås kommuns kulturförvaltning: </a:t>
            </a: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Gratis inträde på de evenemang som biblioteket arrangerar, vid uppvisandet av kulturkortet vid entré. </a:t>
            </a: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SE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Mönsterås Musikkår:  </a:t>
            </a: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Gratis inträde vid julkonserten 17/12 (överraskning vid uppvisande av kulturkortet) </a:t>
            </a: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"/>
            </a:pPr>
            <a:r>
              <a:rPr lang="sv-SE" sz="1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Musik &amp; Kulturskolan:</a:t>
            </a:r>
            <a:r>
              <a:rPr lang="sv-SE" sz="10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Gratis inträde vid Världens barn-galan i oktober som är ett samarbete</a:t>
            </a:r>
            <a:r>
              <a:rPr lang="sv-SE" sz="10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 Världens-barn-kommittén</a:t>
            </a:r>
            <a:r>
              <a:rPr lang="sv-SE" sz="10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sv-SE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09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b="1" dirty="0" smtClean="0"/>
              <a:t>Studiecirkel om kultur i Mönsterås</a:t>
            </a:r>
          </a:p>
        </p:txBody>
      </p:sp>
      <p:sp>
        <p:nvSpPr>
          <p:cNvPr id="37893" name="Rectangle 19"/>
          <p:cNvSpPr>
            <a:spLocks noChangeArrowheads="1"/>
          </p:cNvSpPr>
          <p:nvPr/>
        </p:nvSpPr>
        <p:spPr bwMode="auto">
          <a:xfrm>
            <a:off x="3348038" y="1125538"/>
            <a:ext cx="2447925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v-SE" altLang="sv-SE" sz="1800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7272"/>
            <a:ext cx="851178" cy="876636"/>
          </a:xfrm>
          <a:prstGeom prst="rect">
            <a:avLst/>
          </a:prstGeom>
        </p:spPr>
      </p:pic>
      <p:pic>
        <p:nvPicPr>
          <p:cNvPr id="8" name="Bildobjekt 7" descr="Hälsa och kultur frilagd logga sto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46404"/>
            <a:ext cx="1800200" cy="43204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0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850" y="1412875"/>
            <a:ext cx="2924376" cy="413077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1754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67544" y="1062613"/>
            <a:ext cx="7848600" cy="5092231"/>
          </a:xfrm>
        </p:spPr>
        <p:txBody>
          <a:bodyPr/>
          <a:lstStyle/>
          <a:p>
            <a:pPr>
              <a:defRPr/>
            </a:pPr>
            <a:r>
              <a:rPr lang="sv-SE" altLang="sv-SE" sz="1800" b="1" dirty="0" smtClean="0"/>
              <a:t>Planering i projektgruppen och upplägg av arbetet</a:t>
            </a:r>
          </a:p>
          <a:p>
            <a:pPr marL="0" indent="0">
              <a:buNone/>
              <a:defRPr/>
            </a:pPr>
            <a:r>
              <a:rPr lang="sv-SE" altLang="sv-SE" sz="1800" b="1" dirty="0"/>
              <a:t>	</a:t>
            </a:r>
            <a:r>
              <a:rPr lang="sv-SE" altLang="sv-SE" sz="1800" i="1" dirty="0" smtClean="0"/>
              <a:t>Mönsterås hälsocentral</a:t>
            </a:r>
          </a:p>
          <a:p>
            <a:pPr marL="0" indent="0">
              <a:buNone/>
              <a:defRPr/>
            </a:pPr>
            <a:r>
              <a:rPr lang="sv-SE" altLang="sv-SE" sz="1800" i="1" dirty="0"/>
              <a:t>	</a:t>
            </a:r>
            <a:r>
              <a:rPr lang="sv-SE" altLang="sv-SE" sz="1800" i="1" dirty="0" smtClean="0"/>
              <a:t>Mönsterås bibliotek</a:t>
            </a:r>
            <a:endParaRPr lang="sv-SE" altLang="sv-SE" sz="1800" i="1" dirty="0"/>
          </a:p>
          <a:p>
            <a:pPr marL="0" indent="0">
              <a:buNone/>
              <a:defRPr/>
            </a:pPr>
            <a:r>
              <a:rPr lang="sv-SE" altLang="sv-SE" sz="1800" i="1" dirty="0" smtClean="0"/>
              <a:t>	Studieförbundet Vuxenskolan</a:t>
            </a:r>
          </a:p>
          <a:p>
            <a:pPr>
              <a:defRPr/>
            </a:pPr>
            <a:endParaRPr lang="sv-SE" altLang="sv-SE" sz="1800" b="1" dirty="0" smtClean="0"/>
          </a:p>
          <a:p>
            <a:pPr>
              <a:defRPr/>
            </a:pPr>
            <a:r>
              <a:rPr lang="sv-SE" altLang="sv-SE" sz="1800" b="1" dirty="0" smtClean="0"/>
              <a:t>Möte med kulturorganisationer i Mönsterås kommun</a:t>
            </a:r>
          </a:p>
          <a:p>
            <a:pPr>
              <a:defRPr/>
            </a:pPr>
            <a:endParaRPr lang="sv-SE" altLang="sv-SE" sz="1800" b="1" dirty="0"/>
          </a:p>
          <a:p>
            <a:pPr>
              <a:defRPr/>
            </a:pPr>
            <a:r>
              <a:rPr lang="sv-SE" altLang="sv-SE" sz="1800" b="1" dirty="0" smtClean="0"/>
              <a:t>Framtagande av kulturutbud</a:t>
            </a:r>
          </a:p>
          <a:p>
            <a:pPr>
              <a:defRPr/>
            </a:pPr>
            <a:endParaRPr lang="sv-SE" altLang="sv-SE" sz="1800" b="1" dirty="0"/>
          </a:p>
          <a:p>
            <a:pPr>
              <a:defRPr/>
            </a:pPr>
            <a:r>
              <a:rPr lang="sv-SE" altLang="sv-SE" sz="1800" b="1" dirty="0" smtClean="0"/>
              <a:t>Utarbetande av </a:t>
            </a:r>
            <a:r>
              <a:rPr lang="sv-SE" altLang="sv-SE" sz="1800" b="1" dirty="0" err="1" smtClean="0"/>
              <a:t>kulturkort</a:t>
            </a:r>
            <a:endParaRPr lang="sv-SE" altLang="sv-SE" sz="1800" b="1" dirty="0" smtClean="0"/>
          </a:p>
          <a:p>
            <a:pPr>
              <a:defRPr/>
            </a:pPr>
            <a:endParaRPr lang="sv-SE" altLang="sv-SE" sz="1800" b="1" dirty="0"/>
          </a:p>
          <a:p>
            <a:pPr>
              <a:defRPr/>
            </a:pPr>
            <a:r>
              <a:rPr lang="sv-SE" altLang="sv-SE" sz="1800" b="1" dirty="0" smtClean="0"/>
              <a:t>Fastställa upplägg på studiecirkel</a:t>
            </a:r>
          </a:p>
          <a:p>
            <a:pPr>
              <a:defRPr/>
            </a:pPr>
            <a:endParaRPr lang="sv-SE" altLang="sv-SE" sz="1800" b="1" dirty="0"/>
          </a:p>
          <a:p>
            <a:pPr>
              <a:defRPr/>
            </a:pPr>
            <a:r>
              <a:rPr lang="sv-SE" altLang="sv-SE" sz="1800" b="1" dirty="0" smtClean="0"/>
              <a:t>Start att fånga målgruppen via </a:t>
            </a:r>
          </a:p>
          <a:p>
            <a:pPr>
              <a:defRPr/>
            </a:pPr>
            <a:r>
              <a:rPr lang="sv-SE" altLang="sv-SE" sz="1800" b="1" dirty="0" smtClean="0"/>
              <a:t>Livsstilsmottagningen på Mönsterås hälsocentral</a:t>
            </a:r>
            <a:endParaRPr lang="sv-SE" altLang="sv-SE" sz="1800" dirty="0" smtClean="0"/>
          </a:p>
          <a:p>
            <a:pPr marL="0" indent="0">
              <a:buNone/>
              <a:defRPr/>
            </a:pPr>
            <a:endParaRPr lang="sv-SE" altLang="sv-SE" sz="2000" b="1" dirty="0"/>
          </a:p>
          <a:p>
            <a:pPr>
              <a:buFont typeface="Wingdings" panose="05000000000000000000" pitchFamily="2" charset="2"/>
              <a:buChar char="§"/>
              <a:defRPr/>
            </a:pPr>
            <a:endParaRPr lang="sv-SE" altLang="sv-SE" sz="2000" b="1" dirty="0"/>
          </a:p>
          <a:p>
            <a:pPr marL="0" indent="0">
              <a:buNone/>
              <a:defRPr/>
            </a:pPr>
            <a:endParaRPr lang="sv-SE" altLang="sv-SE" sz="2000" b="1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7544" y="188640"/>
            <a:ext cx="7772400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D70032"/>
                </a:solidFill>
                <a:latin typeface="Arial" pitchFamily="34" charset="0"/>
              </a:defRPr>
            </a:lvl9pPr>
          </a:lstStyle>
          <a:p>
            <a:r>
              <a:rPr lang="sv-SE" altLang="sv-SE" b="1" kern="0" dirty="0" smtClean="0"/>
              <a:t>Aktiviteter så här långt</a:t>
            </a:r>
            <a:endParaRPr lang="sv-SE" altLang="sv-SE" sz="2000" b="1" kern="0" dirty="0" smtClean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376" y="5871002"/>
            <a:ext cx="851178" cy="876636"/>
          </a:xfrm>
          <a:prstGeom prst="rect">
            <a:avLst/>
          </a:prstGeom>
        </p:spPr>
      </p:pic>
      <p:pic>
        <p:nvPicPr>
          <p:cNvPr id="11" name="Bildobjekt 10" descr="Hälsa och kultur frilagd logga sto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33123"/>
            <a:ext cx="1946320" cy="43623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2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4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b="1" dirty="0" smtClean="0"/>
              <a:t>Uppföljning under projektet </a:t>
            </a:r>
          </a:p>
        </p:txBody>
      </p:sp>
      <p:sp>
        <p:nvSpPr>
          <p:cNvPr id="37893" name="Rectangle 19"/>
          <p:cNvSpPr>
            <a:spLocks noChangeArrowheads="1"/>
          </p:cNvSpPr>
          <p:nvPr/>
        </p:nvSpPr>
        <p:spPr bwMode="auto">
          <a:xfrm>
            <a:off x="3348038" y="1125538"/>
            <a:ext cx="2447925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v-SE" altLang="sv-SE" sz="1800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7272"/>
            <a:ext cx="851178" cy="876636"/>
          </a:xfrm>
          <a:prstGeom prst="rect">
            <a:avLst/>
          </a:prstGeom>
        </p:spPr>
      </p:pic>
      <p:pic>
        <p:nvPicPr>
          <p:cNvPr id="7" name="Bildobjekt 6" descr="Hälsa och kultur frilagd logga sto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277764"/>
            <a:ext cx="2017752" cy="429274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457200" y="1525111"/>
            <a:ext cx="631857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dirty="0">
                <a:ea typeface="Calibri" panose="020F0502020204030204" pitchFamily="34" charset="0"/>
                <a:cs typeface="Arial" panose="020B0604020202020204" pitchFamily="34" charset="0"/>
              </a:rPr>
              <a:t>Hälsocentralen noterar antalet recept/kort och följer upp i </a:t>
            </a:r>
            <a:r>
              <a:rPr lang="sv-SE" dirty="0" smtClean="0">
                <a:ea typeface="Calibri" panose="020F0502020204030204" pitchFamily="34" charset="0"/>
                <a:cs typeface="Arial" panose="020B0604020202020204" pitchFamily="34" charset="0"/>
              </a:rPr>
              <a:t>journalsystemet Cosmic</a:t>
            </a:r>
          </a:p>
          <a:p>
            <a:pPr lvl="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sv-SE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dirty="0">
                <a:ea typeface="Calibri" panose="020F0502020204030204" pitchFamily="34" charset="0"/>
                <a:cs typeface="Arial" panose="020B0604020202020204" pitchFamily="34" charset="0"/>
              </a:rPr>
              <a:t>Vuxenskolan </a:t>
            </a:r>
            <a:r>
              <a:rPr lang="sv-SE" dirty="0" smtClean="0">
                <a:ea typeface="Calibri" panose="020F0502020204030204" pitchFamily="34" charset="0"/>
                <a:cs typeface="Arial" panose="020B0604020202020204" pitchFamily="34" charset="0"/>
              </a:rPr>
              <a:t>noterar </a:t>
            </a:r>
            <a:r>
              <a:rPr lang="sv-SE" dirty="0">
                <a:ea typeface="Calibri" panose="020F0502020204030204" pitchFamily="34" charset="0"/>
                <a:cs typeface="Arial" panose="020B0604020202020204" pitchFamily="34" charset="0"/>
              </a:rPr>
              <a:t>antal </a:t>
            </a:r>
            <a:r>
              <a:rPr lang="sv-SE" dirty="0" smtClean="0">
                <a:ea typeface="Calibri" panose="020F0502020204030204" pitchFamily="34" charset="0"/>
                <a:cs typeface="Arial" panose="020B0604020202020204" pitchFamily="34" charset="0"/>
              </a:rPr>
              <a:t>cirkeldeltagare</a:t>
            </a:r>
          </a:p>
          <a:p>
            <a:pPr lvl="0">
              <a:spcAft>
                <a:spcPts val="0"/>
              </a:spcAft>
              <a:buSzPts val="1000"/>
              <a:tabLst>
                <a:tab pos="457200" algn="l"/>
              </a:tabLst>
            </a:pPr>
            <a:endParaRPr lang="sv-SE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dirty="0">
                <a:ea typeface="Calibri" panose="020F0502020204030204" pitchFamily="34" charset="0"/>
                <a:cs typeface="Arial" panose="020B0604020202020204" pitchFamily="34" charset="0"/>
              </a:rPr>
              <a:t>Deltagande arrangörer noterar antal deltagare med </a:t>
            </a:r>
            <a:r>
              <a:rPr lang="sv-SE" dirty="0" err="1">
                <a:ea typeface="Calibri" panose="020F0502020204030204" pitchFamily="34" charset="0"/>
                <a:cs typeface="Arial" panose="020B0604020202020204" pitchFamily="34" charset="0"/>
              </a:rPr>
              <a:t>kulturkort</a:t>
            </a:r>
            <a:r>
              <a:rPr lang="sv-SE" dirty="0">
                <a:ea typeface="Calibri" panose="020F0502020204030204" pitchFamily="34" charset="0"/>
                <a:cs typeface="Arial" panose="020B0604020202020204" pitchFamily="34" charset="0"/>
              </a:rPr>
              <a:t> på </a:t>
            </a:r>
            <a:r>
              <a:rPr lang="sv-SE" dirty="0" smtClean="0">
                <a:ea typeface="Calibri" panose="020F0502020204030204" pitchFamily="34" charset="0"/>
                <a:cs typeface="Arial" panose="020B0604020202020204" pitchFamily="34" charset="0"/>
              </a:rPr>
              <a:t>arrangemang</a:t>
            </a:r>
            <a:endParaRPr lang="sv-SE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756827"/>
            <a:ext cx="2441813" cy="244181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916882"/>
            <a:ext cx="2736304" cy="2052228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0291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b="1" dirty="0" smtClean="0"/>
              <a:t>Mål efter avslutat projekt</a:t>
            </a:r>
          </a:p>
        </p:txBody>
      </p:sp>
      <p:sp>
        <p:nvSpPr>
          <p:cNvPr id="37893" name="Rectangle 19"/>
          <p:cNvSpPr>
            <a:spLocks noChangeArrowheads="1"/>
          </p:cNvSpPr>
          <p:nvPr/>
        </p:nvSpPr>
        <p:spPr bwMode="auto">
          <a:xfrm>
            <a:off x="3348038" y="1125538"/>
            <a:ext cx="2447925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v-SE" altLang="sv-SE" sz="1800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7272"/>
            <a:ext cx="851178" cy="876636"/>
          </a:xfrm>
          <a:prstGeom prst="rect">
            <a:avLst/>
          </a:prstGeom>
        </p:spPr>
      </p:pic>
      <p:pic>
        <p:nvPicPr>
          <p:cNvPr id="7" name="Bildobjekt 6" descr="Hälsa och kultur frilagd logga sto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277764"/>
            <a:ext cx="2017752" cy="429274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457200" y="1484784"/>
            <a:ext cx="737253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Etablerad metod med kultur på recept som förebyggande hälsovård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Etablerade kontaktvägar mellan kulturförvaltning, hälsocentral, </a:t>
            </a:r>
            <a:br>
              <a:rPr lang="sv-SE" dirty="0" smtClean="0"/>
            </a:br>
            <a:r>
              <a:rPr lang="sv-SE" dirty="0" smtClean="0"/>
              <a:t>studieförbund och kulturföreningar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Spridning av konceptet inom hela Kalmar län</a:t>
            </a:r>
            <a:endParaRPr lang="sv-SE" dirty="0"/>
          </a:p>
        </p:txBody>
      </p:sp>
      <p:pic>
        <p:nvPicPr>
          <p:cNvPr id="10" name="Picture 17" descr="untitled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400401"/>
            <a:ext cx="3600450" cy="2471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8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b="1" dirty="0" smtClean="0"/>
              <a:t>Vårt motto: </a:t>
            </a:r>
            <a:r>
              <a:rPr lang="sv-SE" altLang="sv-SE" b="1" i="1" dirty="0" smtClean="0"/>
              <a:t>”Hur svårt kan det va?”</a:t>
            </a:r>
          </a:p>
        </p:txBody>
      </p:sp>
      <p:sp>
        <p:nvSpPr>
          <p:cNvPr id="37893" name="Rectangle 19"/>
          <p:cNvSpPr>
            <a:spLocks noChangeArrowheads="1"/>
          </p:cNvSpPr>
          <p:nvPr/>
        </p:nvSpPr>
        <p:spPr bwMode="auto">
          <a:xfrm>
            <a:off x="3348038" y="1125538"/>
            <a:ext cx="2447925" cy="2873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v-SE" altLang="sv-SE" sz="1800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5877272"/>
            <a:ext cx="851178" cy="876636"/>
          </a:xfrm>
          <a:prstGeom prst="rect">
            <a:avLst/>
          </a:prstGeom>
        </p:spPr>
      </p:pic>
      <p:pic>
        <p:nvPicPr>
          <p:cNvPr id="7" name="Bildobjekt 6" descr="Hälsa och kultur frilagd logga sto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277764"/>
            <a:ext cx="2017752" cy="429274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textruta 1"/>
          <p:cNvSpPr txBox="1">
            <a:spLocks noChangeArrowheads="1"/>
          </p:cNvSpPr>
          <p:nvPr/>
        </p:nvSpPr>
        <p:spPr bwMode="auto">
          <a:xfrm>
            <a:off x="539427" y="6309320"/>
            <a:ext cx="187233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sv-SE" altLang="sv-SE" sz="800" i="1" dirty="0" smtClean="0">
                <a:solidFill>
                  <a:schemeClr val="bg1">
                    <a:lumMod val="50000"/>
                  </a:schemeClr>
                </a:solidFill>
              </a:rPr>
              <a:t>Maria A Hilberth &amp; Carina Eskelin</a:t>
            </a:r>
            <a:endParaRPr lang="sv-SE" altLang="sv-SE" sz="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457200" y="3203464"/>
            <a:ext cx="8007320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/>
              <a:t>Tja det är ju bara att…</a:t>
            </a:r>
          </a:p>
          <a:p>
            <a:endParaRPr lang="sv-SE" dirty="0"/>
          </a:p>
          <a:p>
            <a:r>
              <a:rPr lang="sv-SE" sz="1600" dirty="0" smtClean="0"/>
              <a:t>…samla ihop kulturorganisationerna i kommunen och få dem med på spåret</a:t>
            </a:r>
          </a:p>
          <a:p>
            <a:endParaRPr lang="sv-SE" sz="1600" dirty="0"/>
          </a:p>
          <a:p>
            <a:r>
              <a:rPr lang="sv-SE" sz="1600" dirty="0" smtClean="0"/>
              <a:t>…fixa en mall för ”Kultur på recept” i landstingets journalsystem Cosmic</a:t>
            </a:r>
          </a:p>
          <a:p>
            <a:endParaRPr lang="sv-SE" sz="1600" dirty="0"/>
          </a:p>
          <a:p>
            <a:r>
              <a:rPr lang="sv-SE" sz="1600" dirty="0" smtClean="0"/>
              <a:t>…motivera befolkningen med psykisk ohälsa att se kulturen som en del i sin nya hälsa</a:t>
            </a:r>
            <a:endParaRPr lang="sv-SE" sz="1600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98" y="1245847"/>
            <a:ext cx="1577339" cy="212940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Picture 2" descr="E:\Images\SportvieilleFitness.jpg"/>
          <p:cNvPicPr>
            <a:picLocks noChangeAspect="1" noChangeArrowheads="1"/>
          </p:cNvPicPr>
          <p:nvPr/>
        </p:nvPicPr>
        <p:blipFill>
          <a:blip r:embed="rId5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206" y="371133"/>
            <a:ext cx="1897594" cy="314598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57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Rogersj\Desktop\Sistabild_p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" t="1355" r="1309" b="1550"/>
          <a:stretch>
            <a:fillRect/>
          </a:stretch>
        </p:blipFill>
        <p:spPr bwMode="auto">
          <a:xfrm>
            <a:off x="39688" y="65088"/>
            <a:ext cx="8996362" cy="669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92696"/>
            <a:ext cx="1612744" cy="1660980"/>
          </a:xfrm>
          <a:prstGeom prst="rect">
            <a:avLst/>
          </a:prstGeom>
        </p:spPr>
      </p:pic>
      <p:pic>
        <p:nvPicPr>
          <p:cNvPr id="4" name="Bildobjekt 3" descr="Hälsa och kultur frilagd logga sto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88" y="1124744"/>
            <a:ext cx="2382232" cy="624877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10474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npassad formgiv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npassad formgiv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3489</TotalTime>
  <Words>467</Words>
  <Application>Microsoft Office PowerPoint</Application>
  <PresentationFormat>Bildspel på skärmen (4:3)</PresentationFormat>
  <Paragraphs>146</Paragraphs>
  <Slides>16</Slides>
  <Notes>7</Notes>
  <HiddenSlides>0</HiddenSlides>
  <MMClips>0</MMClips>
  <ScaleCrop>false</ScaleCrop>
  <HeadingPairs>
    <vt:vector size="8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3</vt:i4>
      </vt:variant>
      <vt:variant>
        <vt:lpstr>Serverprogram för OLE-inbäddning</vt:lpstr>
      </vt:variant>
      <vt:variant>
        <vt:i4>0</vt:i4>
      </vt:variant>
      <vt:variant>
        <vt:lpstr>Bildrubriker</vt:lpstr>
      </vt:variant>
      <vt:variant>
        <vt:i4>16</vt:i4>
      </vt:variant>
    </vt:vector>
  </HeadingPairs>
  <TitlesOfParts>
    <vt:vector size="25" baseType="lpstr">
      <vt:lpstr>Arial</vt:lpstr>
      <vt:lpstr>Calibri</vt:lpstr>
      <vt:lpstr>Symbol</vt:lpstr>
      <vt:lpstr>Times New Roman</vt:lpstr>
      <vt:lpstr>Verdana</vt:lpstr>
      <vt:lpstr>Wingdings</vt:lpstr>
      <vt:lpstr>Standardformgivning</vt:lpstr>
      <vt:lpstr>1_Anpassad formgivning</vt:lpstr>
      <vt:lpstr>Anpassad formgivning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Motion på recept</vt:lpstr>
      <vt:lpstr>Kultur på recept</vt:lpstr>
      <vt:lpstr>Enkät till patient</vt:lpstr>
      <vt:lpstr>Kultur kort</vt:lpstr>
      <vt:lpstr>Kulturutbud i Mönsterås</vt:lpstr>
      <vt:lpstr>Studiecirkel om kultur i Mönsterås</vt:lpstr>
      <vt:lpstr>PowerPoint-presentation</vt:lpstr>
      <vt:lpstr>Uppföljning under projektet </vt:lpstr>
      <vt:lpstr>Mål efter avslutat projekt</vt:lpstr>
      <vt:lpstr>Vårt motto: ”Hur svårt kan det va?”</vt:lpstr>
      <vt:lpstr>PowerPoint-presentation</vt:lpstr>
    </vt:vector>
  </TitlesOfParts>
  <Company>Landstinget i Kalmar Län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.</dc:creator>
  <cp:lastModifiedBy>Maria Hilberth</cp:lastModifiedBy>
  <cp:revision>143</cp:revision>
  <cp:lastPrinted>2015-09-10T06:29:54Z</cp:lastPrinted>
  <dcterms:created xsi:type="dcterms:W3CDTF">2012-02-09T14:49:00Z</dcterms:created>
  <dcterms:modified xsi:type="dcterms:W3CDTF">2015-10-02T07:50:28Z</dcterms:modified>
</cp:coreProperties>
</file>